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585" r:id="rId2"/>
    <p:sldId id="553" r:id="rId3"/>
    <p:sldId id="895" r:id="rId4"/>
    <p:sldId id="896" r:id="rId5"/>
    <p:sldId id="860" r:id="rId6"/>
    <p:sldId id="906" r:id="rId7"/>
    <p:sldId id="910" r:id="rId8"/>
    <p:sldId id="907" r:id="rId9"/>
    <p:sldId id="897" r:id="rId10"/>
    <p:sldId id="908" r:id="rId11"/>
    <p:sldId id="909" r:id="rId12"/>
    <p:sldId id="911" r:id="rId13"/>
    <p:sldId id="912" r:id="rId14"/>
    <p:sldId id="913" r:id="rId15"/>
  </p:sldIdLst>
  <p:sldSz cx="12192000" cy="6858000"/>
  <p:notesSz cx="6858000" cy="9144000"/>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F5597"/>
    <a:srgbClr val="FF0000"/>
    <a:srgbClr val="E7E6E6"/>
    <a:srgbClr val="FF2600"/>
    <a:srgbClr val="2D75B6"/>
    <a:srgbClr val="2E5597"/>
    <a:srgbClr val="011893"/>
    <a:srgbClr val="73D2FA"/>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46" autoAdjust="0"/>
    <p:restoredTop sz="55047" autoAdjust="0"/>
  </p:normalViewPr>
  <p:slideViewPr>
    <p:cSldViewPr snapToGrid="0">
      <p:cViewPr>
        <p:scale>
          <a:sx n="69" d="100"/>
          <a:sy n="69" d="100"/>
        </p:scale>
        <p:origin x="648" y="-296"/>
      </p:cViewPr>
      <p:guideLst>
        <p:guide orient="horz" pos="2159"/>
        <p:guide pos="3806"/>
      </p:guideLst>
    </p:cSldViewPr>
  </p:slideViewPr>
  <p:outlineViewPr>
    <p:cViewPr>
      <p:scale>
        <a:sx n="33" d="100"/>
        <a:sy n="33" d="100"/>
      </p:scale>
      <p:origin x="0" y="0"/>
    </p:cViewPr>
  </p:outlineViewPr>
  <p:notesTextViewPr>
    <p:cViewPr>
      <p:scale>
        <a:sx n="110" d="100"/>
        <a:sy n="11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963879-A9B8-4FB5-A138-14F876CAF339}" type="datetimeFigureOut">
              <a:rPr lang="zh-CN" altLang="en-US" smtClean="0"/>
              <a:t>2023/7/12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027593-A527-46AB-AD6A-06968355F55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86024-AB9B-43A8-AC4E-CD3F51784736}"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C2FF8-7EDF-43B7-B100-E00A2F1032C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a:t>
            </a:fld>
            <a:endParaRPr lang="zh-CN" altLang="en-US"/>
          </a:p>
        </p:txBody>
      </p:sp>
    </p:spTree>
    <p:extLst>
      <p:ext uri="{BB962C8B-B14F-4D97-AF65-F5344CB8AC3E}">
        <p14:creationId xmlns:p14="http://schemas.microsoft.com/office/powerpoint/2010/main" val="29748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10</a:t>
            </a:fld>
            <a:endParaRPr lang="zh-CN" altLang="en-US"/>
          </a:p>
        </p:txBody>
      </p:sp>
    </p:spTree>
    <p:extLst>
      <p:ext uri="{BB962C8B-B14F-4D97-AF65-F5344CB8AC3E}">
        <p14:creationId xmlns:p14="http://schemas.microsoft.com/office/powerpoint/2010/main" val="94188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11</a:t>
            </a:fld>
            <a:endParaRPr lang="zh-CN" altLang="en-US"/>
          </a:p>
        </p:txBody>
      </p:sp>
    </p:spTree>
    <p:extLst>
      <p:ext uri="{BB962C8B-B14F-4D97-AF65-F5344CB8AC3E}">
        <p14:creationId xmlns:p14="http://schemas.microsoft.com/office/powerpoint/2010/main" val="63813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12</a:t>
            </a:fld>
            <a:endParaRPr lang="zh-CN" altLang="en-US"/>
          </a:p>
        </p:txBody>
      </p:sp>
    </p:spTree>
    <p:extLst>
      <p:ext uri="{BB962C8B-B14F-4D97-AF65-F5344CB8AC3E}">
        <p14:creationId xmlns:p14="http://schemas.microsoft.com/office/powerpoint/2010/main" val="41457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13</a:t>
            </a:fld>
            <a:endParaRPr lang="zh-CN" altLang="en-US"/>
          </a:p>
        </p:txBody>
      </p:sp>
    </p:spTree>
    <p:extLst>
      <p:ext uri="{BB962C8B-B14F-4D97-AF65-F5344CB8AC3E}">
        <p14:creationId xmlns:p14="http://schemas.microsoft.com/office/powerpoint/2010/main" val="335914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14</a:t>
            </a:fld>
            <a:endParaRPr lang="zh-CN" altLang="en-US"/>
          </a:p>
        </p:txBody>
      </p:sp>
    </p:spTree>
    <p:extLst>
      <p:ext uri="{BB962C8B-B14F-4D97-AF65-F5344CB8AC3E}">
        <p14:creationId xmlns:p14="http://schemas.microsoft.com/office/powerpoint/2010/main" val="234683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with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conflicting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agents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2</a:t>
            </a:fld>
            <a:endParaRPr lang="zh-CN" altLang="en-US"/>
          </a:p>
        </p:txBody>
      </p:sp>
    </p:spTree>
    <p:extLst>
      <p:ext uri="{BB962C8B-B14F-4D97-AF65-F5344CB8AC3E}">
        <p14:creationId xmlns:p14="http://schemas.microsoft.com/office/powerpoint/2010/main" val="186025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Group Role Assignment with </a:t>
            </a:r>
            <a:r>
              <a:rPr lang="en-US" altLang="zh-CN" sz="1800" dirty="0" err="1">
                <a:effectLst/>
                <a:latin typeface="Times New Roman" panose="02020603050405020304" pitchFamily="18" charset="0"/>
                <a:ea typeface="宋体" panose="02010600030101010101" pitchFamily="2" charset="-122"/>
              </a:rPr>
              <a:t>Confict</a:t>
            </a:r>
            <a:r>
              <a:rPr lang="en-US" altLang="zh-CN" sz="1800" dirty="0">
                <a:effectLst/>
                <a:latin typeface="Times New Roman" panose="02020603050405020304" pitchFamily="18" charset="0"/>
                <a:ea typeface="宋体" panose="02010600030101010101" pitchFamily="2" charset="-122"/>
              </a:rPr>
              <a:t> Agents on Roles (GRACAR) is derived from the Group Role Assignment (GRA)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 Compared to the GRA model, the GRACAR model extends the applicable scenarios compared with the GRA model. The GRA model assumes that </a:t>
            </a:r>
            <a:r>
              <a:rPr lang="en-US" altLang="zh-CN" sz="1800" b="1" dirty="0">
                <a:effectLst/>
                <a:latin typeface="Times New Roman" panose="02020603050405020304" pitchFamily="18" charset="0"/>
                <a:ea typeface="宋体" panose="02010600030101010101" pitchFamily="2" charset="-122"/>
              </a:rPr>
              <a:t>there is no conflict between agents when performing the same role</a:t>
            </a:r>
            <a:r>
              <a:rPr lang="en-US" altLang="zh-CN" sz="1800" dirty="0">
                <a:effectLst/>
                <a:latin typeface="Times New Roman" panose="02020603050405020304" pitchFamily="18" charset="0"/>
                <a:ea typeface="宋体" panose="02010600030101010101" pitchFamily="2" charset="-122"/>
              </a:rPr>
              <a:t>. On the other hand, the GRACAR model </a:t>
            </a:r>
            <a:r>
              <a:rPr lang="en-US" altLang="zh-CN" sz="1800" b="1" dirty="0">
                <a:effectLst/>
                <a:latin typeface="Times New Roman" panose="02020603050405020304" pitchFamily="18" charset="0"/>
                <a:ea typeface="宋体" panose="02010600030101010101" pitchFamily="2" charset="-122"/>
              </a:rPr>
              <a:t>takes into account the conflicted relationship between agents</a:t>
            </a:r>
            <a:r>
              <a:rPr lang="en-US" altLang="zh-CN" sz="1800" dirty="0">
                <a:effectLst/>
                <a:latin typeface="Times New Roman" panose="02020603050405020304" pitchFamily="18" charset="0"/>
                <a:ea typeface="宋体" panose="02010600030101010101" pitchFamily="2" charset="-122"/>
              </a:rPr>
              <a:t> and </a:t>
            </a:r>
            <a:r>
              <a:rPr lang="en-US" altLang="zh-CN" sz="1800" b="1" dirty="0">
                <a:effectLst/>
                <a:latin typeface="Times New Roman" panose="02020603050405020304" pitchFamily="18" charset="0"/>
                <a:ea typeface="宋体" panose="02010600030101010101" pitchFamily="2" charset="-122"/>
              </a:rPr>
              <a:t>introduces the agent conflict matrix </a:t>
            </a:r>
            <a:r>
              <a:rPr lang="en-US" altLang="zh-CN" sz="1800" i="1" dirty="0">
                <a:effectLst/>
                <a:latin typeface="Times New Roman" panose="02020603050405020304" pitchFamily="18" charset="0"/>
                <a:ea typeface="宋体" panose="02010600030101010101" pitchFamily="2" charset="-122"/>
              </a:rPr>
              <a:t>A</a:t>
            </a:r>
            <a:r>
              <a:rPr lang="en-US" altLang="zh-CN" sz="1800" i="1" baseline="30000" dirty="0">
                <a:effectLst/>
                <a:latin typeface="Times New Roman" panose="02020603050405020304" pitchFamily="18" charset="0"/>
                <a:ea typeface="宋体" panose="02010600030101010101" pitchFamily="2" charset="-122"/>
              </a:rPr>
              <a:t>c</a:t>
            </a:r>
            <a:r>
              <a:rPr lang="en-US" altLang="zh-CN" sz="1800" dirty="0">
                <a:effectLst/>
                <a:latin typeface="Times New Roman" panose="02020603050405020304" pitchFamily="18" charset="0"/>
                <a:ea typeface="宋体" panose="02010600030101010101" pitchFamily="2" charset="-122"/>
              </a:rPr>
              <a:t> to formalize the conflicted relationship between agents. 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illustrates the relationship between the E-CARGO-related models mentioned so far. It is an efficient tool to solve 1-M (one-to-many) assignment problems with existing conflicted relationships between task executors when performing tasks.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3</a:t>
            </a:fld>
            <a:endParaRPr lang="zh-CN" altLang="en-US"/>
          </a:p>
        </p:txBody>
      </p:sp>
    </p:spTree>
    <p:extLst>
      <p:ext uri="{BB962C8B-B14F-4D97-AF65-F5344CB8AC3E}">
        <p14:creationId xmlns:p14="http://schemas.microsoft.com/office/powerpoint/2010/main" val="991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Times"/>
              </a:rPr>
              <a:t>In company X, Ann, the Chief Executive Officer, has just signed a contract, the value of which is a million dollars. She asks Bob, the Human Resources Officer, to organize a team from employees of the company. Bob drafts a position list shown in Table I for the team and a candidate staff shortlist shown in Table II. Then, Bob initiates an evaluation process and asks the branch officers to evaluate employees for each possible position (Table II). After that, when Ann and Bob have a meeting with the branch officers to assign positions to candidate employees, the officers report that from historical experiences, employee conflicts arise for various reasons, such as personality characteristics, working styles, emotional issues, and political beliefs (Table III). That is to say, when constructing an agile group in a single office, performance cannot be compromised due to employee conflicts. Ann instructs Bob to assign the most qualified candidates to positions while avoiding employee conflicts. After some consideration, Bob suggests that a satisfactory solution, in light of such a challenge, may require a significant amount of time. Fortunately, Ann, as an experienced administrator, understands the complexity of the problem and does not demand an unreasonable response timeframe. </a:t>
            </a:r>
            <a:endParaRPr lang="en" altLang="zh-CN" sz="4000" dirty="0"/>
          </a:p>
        </p:txBody>
      </p:sp>
      <p:sp>
        <p:nvSpPr>
          <p:cNvPr id="4" name="灯片编号占位符 3"/>
          <p:cNvSpPr>
            <a:spLocks noGrp="1"/>
          </p:cNvSpPr>
          <p:nvPr>
            <p:ph type="sldNum" sz="quarter" idx="10"/>
          </p:nvPr>
        </p:nvSpPr>
        <p:spPr/>
        <p:txBody>
          <a:bodyPr/>
          <a:lstStyle/>
          <a:p>
            <a:fld id="{851C2FF8-7EDF-43B7-B100-E00A2F1032CA}" type="slidenum">
              <a:rPr lang="zh-CN" altLang="en-US" smtClean="0"/>
              <a:t>4</a:t>
            </a:fld>
            <a:endParaRPr lang="zh-CN" altLang="en-US"/>
          </a:p>
        </p:txBody>
      </p:sp>
    </p:spTree>
    <p:extLst>
      <p:ext uri="{BB962C8B-B14F-4D97-AF65-F5344CB8AC3E}">
        <p14:creationId xmlns:p14="http://schemas.microsoft.com/office/powerpoint/2010/main" val="248189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rPr>
              <a:t>Based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real-world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scenario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easy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deduce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that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roles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positions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required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team,</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are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employees.</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5</a:t>
            </a:fld>
            <a:endParaRPr lang="zh-CN" altLang="en-US"/>
          </a:p>
        </p:txBody>
      </p:sp>
    </p:spTree>
    <p:extLst>
      <p:ext uri="{BB962C8B-B14F-4D97-AF65-F5344CB8AC3E}">
        <p14:creationId xmlns:p14="http://schemas.microsoft.com/office/powerpoint/2010/main" val="13618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 we also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mathematically formalize the GMRA model. Definitions 1-6 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same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GMRA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biggest</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difference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between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GRACAR</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GRA</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model</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introducing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new</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7</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and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8</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specify</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indexes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of</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two</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Definition</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9</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Ac</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matrix,</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which</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is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utilized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the</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conflicted</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relationships</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among</a:t>
            </a:r>
            <a:r>
              <a:rPr lang="zh-CN" altLang="en-US" sz="1800" dirty="0">
                <a:effectLst/>
                <a:latin typeface="Times New Roman" panose="02020603050405020304" pitchFamily="18" charset="0"/>
                <a:ea typeface="宋体" panose="02010600030101010101" pitchFamily="2" charset="-122"/>
              </a:rPr>
              <a:t> </a:t>
            </a:r>
            <a:r>
              <a:rPr lang="en-US" altLang="zh-CN" sz="1800" dirty="0">
                <a:effectLst/>
                <a:latin typeface="Times New Roman" panose="02020603050405020304" pitchFamily="18" charset="0"/>
                <a:ea typeface="宋体" panose="02010600030101010101" pitchFamily="2" charset="-122"/>
              </a:rPr>
              <a:t>agents.</a:t>
            </a:r>
            <a:r>
              <a:rPr lang="en" altLang="zh-CN" sz="1800" dirty="0">
                <a:effectLst/>
                <a:latin typeface="Times"/>
              </a:rPr>
              <a:t> </a:t>
            </a:r>
            <a:r>
              <a:rPr lang="en-US" altLang="zh-CN" sz="1800" dirty="0">
                <a:effectLst/>
                <a:latin typeface="Times"/>
              </a:rPr>
              <a:t>It</a:t>
            </a:r>
            <a:r>
              <a:rPr lang="zh-CN" altLang="en-US" sz="1800" dirty="0">
                <a:effectLst/>
                <a:latin typeface="Times"/>
              </a:rPr>
              <a:t> </a:t>
            </a:r>
            <a:r>
              <a:rPr lang="en" altLang="zh-CN" sz="1800" dirty="0">
                <a:effectLst/>
                <a:latin typeface="Times"/>
              </a:rPr>
              <a:t>is a symmetric matrix</a:t>
            </a:r>
            <a:r>
              <a:rPr lang="en-US" altLang="zh-CN" sz="1800" dirty="0">
                <a:effectLst/>
                <a:latin typeface="Times"/>
              </a:rPr>
              <a:t>.</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b="0" i="0" u="none" strike="noStrike" dirty="0">
              <a:solidFill>
                <a:srgbClr val="374151"/>
              </a:solidFill>
              <a:effectLst/>
              <a:latin typeface="Söhne"/>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u="none" strike="noStrike" dirty="0">
                <a:solidFill>
                  <a:srgbClr val="374151"/>
                </a:solidFill>
                <a:effectLst/>
                <a:latin typeface="Söhne"/>
                <a:ea typeface="宋体" panose="02010600030101010101" pitchFamily="2" charset="-122"/>
              </a:rPr>
              <a:t>Based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above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analysis,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mathematical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expression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of</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the</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GRACAR</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model</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illustrated</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as</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Definition</a:t>
            </a:r>
            <a:r>
              <a:rPr lang="zh-CN" altLang="en-US" sz="2800" b="0" i="0" u="none" strike="noStrike" dirty="0">
                <a:solidFill>
                  <a:srgbClr val="374151"/>
                </a:solidFill>
                <a:effectLst/>
                <a:latin typeface="Söhne"/>
                <a:ea typeface="宋体" panose="02010600030101010101" pitchFamily="2" charset="-122"/>
              </a:rPr>
              <a:t> </a:t>
            </a:r>
            <a:r>
              <a:rPr lang="en-US" altLang="zh-CN" sz="2800" b="0" i="0" u="none" strike="noStrike" dirty="0">
                <a:solidFill>
                  <a:srgbClr val="374151"/>
                </a:solidFill>
                <a:effectLst/>
                <a:latin typeface="Söhne"/>
                <a:ea typeface="宋体" panose="02010600030101010101" pitchFamily="2" charset="-122"/>
              </a:rPr>
              <a:t>10.</a:t>
            </a: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6</a:t>
            </a:fld>
            <a:endParaRPr lang="zh-CN" altLang="en-US"/>
          </a:p>
        </p:txBody>
      </p:sp>
    </p:spTree>
    <p:extLst>
      <p:ext uri="{BB962C8B-B14F-4D97-AF65-F5344CB8AC3E}">
        <p14:creationId xmlns:p14="http://schemas.microsoft.com/office/powerpoint/2010/main" val="22252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7</a:t>
            </a:fld>
            <a:endParaRPr lang="zh-CN" altLang="en-US"/>
          </a:p>
        </p:txBody>
      </p:sp>
    </p:spTree>
    <p:extLst>
      <p:ext uri="{BB962C8B-B14F-4D97-AF65-F5344CB8AC3E}">
        <p14:creationId xmlns:p14="http://schemas.microsoft.com/office/powerpoint/2010/main" val="2210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lab</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divided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parts.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First,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introduce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preliminary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knowledge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Group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relevant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programming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information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solve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objectives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will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talk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about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assignment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lesson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requirement.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slide)</a:t>
            </a:r>
            <a:endParaRPr kumimoji="1"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1C2FF8-7EDF-43B7-B100-E00A2F1032CA}" type="slidenum">
              <a:rPr lang="zh-CN" altLang="en-US" smtClean="0"/>
              <a:t>8</a:t>
            </a:fld>
            <a:endParaRPr lang="zh-CN" altLang="en-US"/>
          </a:p>
        </p:txBody>
      </p:sp>
    </p:spTree>
    <p:extLst>
      <p:ext uri="{BB962C8B-B14F-4D97-AF65-F5344CB8AC3E}">
        <p14:creationId xmlns:p14="http://schemas.microsoft.com/office/powerpoint/2010/main" val="109173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The objectives of this course are two-fold:</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1. To understand the process of RBC and learn about how to formalize problems with the GMRA </a:t>
            </a:r>
            <a:r>
              <a:rPr lang="en-US" altLang="zh-CN" sz="1800" dirty="0" err="1">
                <a:effectLst/>
                <a:latin typeface="Times New Roman" panose="02020603050405020304" pitchFamily="18" charset="0"/>
                <a:ea typeface="宋体" panose="02010600030101010101" pitchFamily="2" charset="-122"/>
              </a:rPr>
              <a:t>submodel</a:t>
            </a:r>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a:p>
            <a:pPr indent="228600" algn="just">
              <a:lnSpc>
                <a:spcPct val="105000"/>
              </a:lnSpc>
            </a:pPr>
            <a:r>
              <a:rPr lang="en-US" altLang="zh-CN" sz="1800" dirty="0">
                <a:effectLst/>
                <a:latin typeface="Times New Roman" panose="02020603050405020304" pitchFamily="18" charset="0"/>
                <a:ea typeface="宋体" panose="02010600030101010101" pitchFamily="2" charset="-122"/>
              </a:rPr>
              <a:t>2. To practice using Python to program the GMRA model in order to solve the M-M assignment problem.</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851C2FF8-7EDF-43B7-B100-E00A2F1032CA}" type="slidenum">
              <a:rPr lang="zh-CN" altLang="en-US" smtClean="0"/>
              <a:t>9</a:t>
            </a:fld>
            <a:endParaRPr lang="zh-CN" altLang="en-US"/>
          </a:p>
        </p:txBody>
      </p:sp>
    </p:spTree>
    <p:extLst>
      <p:ext uri="{BB962C8B-B14F-4D97-AF65-F5344CB8AC3E}">
        <p14:creationId xmlns:p14="http://schemas.microsoft.com/office/powerpoint/2010/main" val="152708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
        <p:nvSpPr>
          <p:cNvPr id="8" name="矩形 7"/>
          <p:cNvSpPr/>
          <p:nvPr userDrawn="1"/>
        </p:nvSpPr>
        <p:spPr>
          <a:xfrm flipV="1">
            <a:off x="838200" y="805515"/>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7" name="图片 6"/>
          <p:cNvPicPr>
            <a:picLocks noChangeAspect="1"/>
          </p:cNvPicPr>
          <p:nvPr userDrawn="1"/>
        </p:nvPicPr>
        <p:blipFill>
          <a:blip r:embed="rId2" cstate="print"/>
          <a:stretch>
            <a:fillRect/>
          </a:stretch>
        </p:blipFill>
        <p:spPr>
          <a:xfrm>
            <a:off x="8760296" y="763596"/>
            <a:ext cx="2689860" cy="647700"/>
          </a:xfrm>
          <a:prstGeom prst="rect">
            <a:avLst/>
          </a:prstGeom>
        </p:spPr>
      </p:pic>
      <p:sp>
        <p:nvSpPr>
          <p:cNvPr id="8" name="矩形 7"/>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63000" y="681037"/>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A73ACB-3285-4C53-9401-1A3DE9DE4D4B}"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7587" y="683039"/>
            <a:ext cx="26892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flipV="1">
            <a:off x="838200" y="1644970"/>
            <a:ext cx="105156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A73ACB-3285-4C53-9401-1A3DE9DE4D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EB66B-7034-4F88-BEB4-FDDC7BDB4A6A}" type="datetimeFigureOut">
              <a:rPr lang="zh-CN" altLang="en-US" smtClean="0"/>
              <a:t>2023/7/12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3ACB-3285-4C53-9401-1A3DE9DE4D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054195"/>
            <a:ext cx="8023580" cy="1412374"/>
          </a:xfrm>
          <a:prstGeom prst="rect">
            <a:avLst/>
          </a:prstGeom>
        </p:spPr>
        <p:txBody>
          <a:bodyPr wrap="square">
            <a:spAutoFit/>
          </a:bodyPr>
          <a:lstStyle/>
          <a:p>
            <a:pPr algn="ctr">
              <a:lnSpc>
                <a:spcPct val="125000"/>
              </a:lnSpc>
            </a:pP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Group</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Role</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r>
              <a:rPr lang="zh-CN" altLang="en-US"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with Conflicting Agents on Roles </a:t>
            </a:r>
          </a:p>
        </p:txBody>
      </p:sp>
      <p:sp>
        <p:nvSpPr>
          <p:cNvPr id="6" name="TextBox 14"/>
          <p:cNvSpPr txBox="1"/>
          <p:nvPr/>
        </p:nvSpPr>
        <p:spPr>
          <a:xfrm>
            <a:off x="953294" y="4181897"/>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MUST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F.I.E</a:t>
            </a:r>
          </a:p>
        </p:txBody>
      </p:sp>
      <p:pic>
        <p:nvPicPr>
          <p:cNvPr id="2" name="图片 1">
            <a:extLst>
              <a:ext uri="{FF2B5EF4-FFF2-40B4-BE49-F238E27FC236}">
                <a16:creationId xmlns:a16="http://schemas.microsoft.com/office/drawing/2014/main" id="{EA12BE7A-5878-7540-B6ED-7D671746FFD4}"/>
              </a:ext>
            </a:extLst>
          </p:cNvPr>
          <p:cNvPicPr>
            <a:picLocks noChangeAspect="1"/>
          </p:cNvPicPr>
          <p:nvPr/>
        </p:nvPicPr>
        <p:blipFill>
          <a:blip r:embed="rId3"/>
          <a:stretch>
            <a:fillRect/>
          </a:stretch>
        </p:blipFill>
        <p:spPr>
          <a:xfrm>
            <a:off x="6619001" y="2035914"/>
            <a:ext cx="5421430" cy="2861310"/>
          </a:xfrm>
          <a:prstGeom prst="ellipse">
            <a:avLst/>
          </a:prstGeom>
          <a:ln>
            <a:noFill/>
          </a:ln>
          <a:effectLst>
            <a:softEdge rad="635000"/>
          </a:effectLst>
        </p:spPr>
      </p:pic>
      <p:sp>
        <p:nvSpPr>
          <p:cNvPr id="8" name="TextBox 14">
            <a:extLst>
              <a:ext uri="{FF2B5EF4-FFF2-40B4-BE49-F238E27FC236}">
                <a16:creationId xmlns:a16="http://schemas.microsoft.com/office/drawing/2014/main" id="{8EE993D6-BB13-654E-A5DE-C323CD2183BB}"/>
              </a:ext>
            </a:extLst>
          </p:cNvPr>
          <p:cNvSpPr txBox="1"/>
          <p:nvPr/>
        </p:nvSpPr>
        <p:spPr>
          <a:xfrm>
            <a:off x="1404579" y="3466569"/>
            <a:ext cx="5214422" cy="576248"/>
          </a:xfrm>
          <a:prstGeom prst="rect">
            <a:avLst/>
          </a:prstGeom>
          <a:noFill/>
        </p:spPr>
        <p:txBody>
          <a:bodyPr wrap="square" rtlCol="0">
            <a:spAutoFit/>
          </a:bodyPr>
          <a:lstStyle/>
          <a:p>
            <a:pPr algn="ctr">
              <a:lnSpc>
                <a:spcPct val="150000"/>
              </a:lnSpc>
            </a:pP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Lab</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Qian</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Jiang</a:t>
            </a:r>
          </a:p>
        </p:txBody>
      </p:sp>
    </p:spTree>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90403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9" y="889061"/>
            <a:ext cx="10568730" cy="5513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assignment requirements for this lesson are as follows: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Suppose you are a manager of a company. Imagine and describe a scenario, i.e., to accomplish a complex task (RBC) by managing 30 agents (people, equipment, robots, groups of people, etc.). In addition to the scenario required for the first lesson assignment,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add a constraint that agents may have conflicting relationships while performing the same role. Please utilize the </a:t>
            </a:r>
            <a:r>
              <a:rPr lang="en-US" altLang="zh-CN" sz="1800" b="1"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1" i="1" baseline="30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matrix to represent the conflicted relationship when agents perform roles. </a:t>
            </a: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You need to divide the complex into smaller subtasks (Roles).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3. You can choose from a list of candidates (Agents) to join the team to accomplish the task.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4. You need to determine a list of requirements for each task (role), i.e., role specification including L and other required properties.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reasonable. Any simple method can be used.</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257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Assignment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01188" y="889061"/>
            <a:ext cx="10580685" cy="5968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5. Suppose that every agent should have a list of qualifications corresponding to the roles’ requirements. You create the evaluation of each agent for each subtask (role), i.e., the Q matrix.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Be creative, and any simple method can be used.</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6. After you obtain the Q matrix, use the GRACAR program to get the optimal assignment result, i.e., T.</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7. Analyze whether the assignment is good or not from your own personal perspective. Argue why an optimized assignment result may not be the best choice.</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8. Consider whether there are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scalable aspects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 this scenario (i.e., future works), as this is relevant to future lessons.</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9. Encode and calculate assignment results using Python’s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PuLP</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present the mathematical model and corresponding assignment results in the format of an IEEE paper.</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10. If possible, please choose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 expand the self-defined scenario from the first lesson</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make the background of the problem you are researching more generic.</a:t>
            </a:r>
          </a:p>
          <a:p>
            <a:pPr marL="457200" indent="-457200" algn="just">
              <a:lnSpc>
                <a:spcPct val="145000"/>
              </a:lnSpc>
              <a:buFont typeface="Wingdings" panose="05000000000000000000" pitchFamily="2" charset="2"/>
              <a:buChar char="p"/>
            </a:pPr>
            <a:endPar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38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171803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Requirement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11635" y="1419766"/>
            <a:ext cx="10568730" cy="2487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A project report including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descriptions of your process details</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The report should be in the IEEE conference paper format</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page limit = 4 pages. </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Refer to: https://</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www.ieee.org</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/conferences/publishing/</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templates.html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Choose Microsoft Word and US letter.</a:t>
            </a:r>
          </a:p>
          <a:p>
            <a:pPr marL="0" indent="0" algn="just">
              <a:lnSpc>
                <a:spcPct val="145000"/>
              </a:lnSpc>
              <a:buNone/>
            </a:pPr>
            <a:endPar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391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Knowledge-Preview</a:t>
            </a:r>
          </a:p>
        </p:txBody>
      </p:sp>
      <p:sp>
        <p:nvSpPr>
          <p:cNvPr id="9" name="矩形 8"/>
          <p:cNvSpPr/>
          <p:nvPr/>
        </p:nvSpPr>
        <p:spPr>
          <a:xfrm>
            <a:off x="805103" y="5810197"/>
            <a:ext cx="10581793"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GRACAR</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is</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also</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derived</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from</a:t>
            </a:r>
            <a:r>
              <a:rPr lang="zh-CN" altLang="en-US"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the</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GRA</a:t>
            </a:r>
            <a:r>
              <a:rPr lang="zh-CN" altLang="en-US"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6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model</a:t>
            </a:r>
            <a:r>
              <a:rPr lang="en-US" altLang="zh-CN" sz="2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t>
            </a:r>
            <a:endParaRPr lang="en-US" altLang="zh-CN" sz="2600" b="1" dirty="0">
              <a:solidFill>
                <a:schemeClr val="accent4"/>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endParaRPr>
          </a:p>
        </p:txBody>
      </p:sp>
      <p:grpSp>
        <p:nvGrpSpPr>
          <p:cNvPr id="7" name="组合 6">
            <a:extLst>
              <a:ext uri="{FF2B5EF4-FFF2-40B4-BE49-F238E27FC236}">
                <a16:creationId xmlns:a16="http://schemas.microsoft.com/office/drawing/2014/main" id="{0F60FC7B-3A5E-5387-A955-DFDA9CD71E2B}"/>
              </a:ext>
            </a:extLst>
          </p:cNvPr>
          <p:cNvGrpSpPr/>
          <p:nvPr/>
        </p:nvGrpSpPr>
        <p:grpSpPr>
          <a:xfrm>
            <a:off x="6095999" y="1965261"/>
            <a:ext cx="6391910" cy="2465575"/>
            <a:chOff x="5336372" y="2263519"/>
            <a:chExt cx="6391910" cy="2465575"/>
          </a:xfrm>
        </p:grpSpPr>
        <p:sp>
          <p:nvSpPr>
            <p:cNvPr id="3" name="文本框 2">
              <a:extLst>
                <a:ext uri="{FF2B5EF4-FFF2-40B4-BE49-F238E27FC236}">
                  <a16:creationId xmlns:a16="http://schemas.microsoft.com/office/drawing/2014/main" id="{CB289F8A-2E70-6103-96D6-541DEFDBE9C8}"/>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形 2">
              <a:extLst>
                <a:ext uri="{FF2B5EF4-FFF2-40B4-BE49-F238E27FC236}">
                  <a16:creationId xmlns:a16="http://schemas.microsoft.com/office/drawing/2014/main" id="{2FA453E6-2666-5EC8-8618-1DA042DA2C7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
        <p:nvSpPr>
          <p:cNvPr id="8" name="Content Placeholder 2">
            <a:extLst>
              <a:ext uri="{FF2B5EF4-FFF2-40B4-BE49-F238E27FC236}">
                <a16:creationId xmlns:a16="http://schemas.microsoft.com/office/drawing/2014/main" id="{E8001F49-5267-9627-BFC9-959C9EB2DF61}"/>
              </a:ext>
            </a:extLst>
          </p:cNvPr>
          <p:cNvSpPr txBox="1"/>
          <p:nvPr/>
        </p:nvSpPr>
        <p:spPr>
          <a:xfrm>
            <a:off x="822081" y="877747"/>
            <a:ext cx="6045156" cy="4849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Group Role Assignment with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Confict</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Agents on Roles (GRACAR)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is derived from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Group Role Assignment (GRA) </a:t>
            </a:r>
            <a:r>
              <a:rPr lang="en-US" altLang="zh-CN" sz="18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to the GRA model, the GRACAR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extends the applicable scenarios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compared with the GRA model.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 GRA model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assumes that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there is no conflict between agents when performing the same role</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algn="just">
              <a:lnSpc>
                <a:spcPct val="145000"/>
              </a:lnSpc>
              <a:buFont typeface="Wingdings" panose="05000000000000000000" pitchFamily="2" charset="2"/>
              <a:buChar char="p"/>
            </a:pP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GRACAR model takes into account the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conflicted relationship</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between agents and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introduces the agent conflict matrix</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 altLang="zh-CN" sz="1800" b="1" i="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a:t>
            </a:r>
            <a:r>
              <a:rPr lang="en" altLang="zh-CN" sz="1800" b="1" i="1" baseline="30000"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to </a:t>
            </a:r>
            <a:r>
              <a:rPr lang="en"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formalize the conflicted relationship between agents</a:t>
            </a:r>
            <a:r>
              <a:rPr lang="en"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757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Knowledge-A</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Real-world</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Scenario</a:t>
            </a:r>
          </a:p>
        </p:txBody>
      </p:sp>
      <p:sp>
        <p:nvSpPr>
          <p:cNvPr id="3" name="文本框 2">
            <a:extLst>
              <a:ext uri="{FF2B5EF4-FFF2-40B4-BE49-F238E27FC236}">
                <a16:creationId xmlns:a16="http://schemas.microsoft.com/office/drawing/2014/main" id="{C812F9CD-3FED-BCE1-D11C-1056758998F7}"/>
              </a:ext>
            </a:extLst>
          </p:cNvPr>
          <p:cNvSpPr txBox="1"/>
          <p:nvPr/>
        </p:nvSpPr>
        <p:spPr>
          <a:xfrm>
            <a:off x="822081" y="1208834"/>
            <a:ext cx="6221657" cy="3660874"/>
          </a:xfrm>
          <a:prstGeom prst="rect">
            <a:avLst/>
          </a:prstGeom>
          <a:noFill/>
        </p:spPr>
        <p:txBody>
          <a:bodyPr wrap="square" rtlCol="0">
            <a:spAutoFit/>
          </a:bodyPr>
          <a:lstStyle/>
          <a:p>
            <a:pPr marL="457200" indent="-457200" algn="just">
              <a:lnSpc>
                <a:spcPct val="145000"/>
              </a:lnSpc>
              <a:buFont typeface="Wingdings" panose="05000000000000000000" pitchFamily="2" charset="2"/>
              <a:buChar char="p"/>
            </a:pP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company</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decides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to</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organize</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from</a:t>
            </a:r>
            <a:r>
              <a:rPr lang="zh-CN" altLang="en-US"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employees</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with</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budget</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one</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million</a:t>
            </a:r>
            <a:r>
              <a:rPr lang="zh-CN" altLang="en-US"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dollars. </a:t>
            </a:r>
          </a:p>
          <a:p>
            <a:pPr marL="457200" indent="-457200" algn="just">
              <a:lnSpc>
                <a:spcPct val="145000"/>
              </a:lnSpc>
              <a:buFont typeface="Wingdings" panose="05000000000000000000" pitchFamily="2" charset="2"/>
              <a:buChar char="p"/>
            </a:pP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From historical experiences</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employee conflicts arise for various reasons</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such as personality characteristics, working styles, emotional issues, and political beliefs (see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Table III). </a:t>
            </a:r>
          </a:p>
          <a:p>
            <a:pPr marL="457200" indent="-457200" algn="just">
              <a:lnSpc>
                <a:spcPct val="145000"/>
              </a:lnSpc>
              <a:buFont typeface="Wingdings" panose="05000000000000000000" pitchFamily="2" charset="2"/>
              <a:buChar char="p"/>
            </a:pP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Goal</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Help</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decision-makers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build</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most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suitable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team</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after</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considering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conflicts</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among</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employees</a:t>
            </a:r>
            <a:r>
              <a:rPr lang="en"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F62B3F8E-130C-1E02-E6E9-CF4C241A7AA2}"/>
              </a:ext>
            </a:extLst>
          </p:cNvPr>
          <p:cNvPicPr>
            <a:picLocks noChangeAspect="1"/>
          </p:cNvPicPr>
          <p:nvPr/>
        </p:nvPicPr>
        <p:blipFill>
          <a:blip r:embed="rId3"/>
          <a:stretch>
            <a:fillRect/>
          </a:stretch>
        </p:blipFill>
        <p:spPr>
          <a:xfrm>
            <a:off x="1947740" y="5057551"/>
            <a:ext cx="4148260" cy="1183229"/>
          </a:xfrm>
          <a:prstGeom prst="rect">
            <a:avLst/>
          </a:prstGeom>
        </p:spPr>
      </p:pic>
      <p:pic>
        <p:nvPicPr>
          <p:cNvPr id="10" name="图片 9">
            <a:extLst>
              <a:ext uri="{FF2B5EF4-FFF2-40B4-BE49-F238E27FC236}">
                <a16:creationId xmlns:a16="http://schemas.microsoft.com/office/drawing/2014/main" id="{E7CB6116-C238-75AB-8F7B-90F92CE7543D}"/>
              </a:ext>
            </a:extLst>
          </p:cNvPr>
          <p:cNvPicPr>
            <a:picLocks noChangeAspect="1"/>
          </p:cNvPicPr>
          <p:nvPr/>
        </p:nvPicPr>
        <p:blipFill>
          <a:blip r:embed="rId4"/>
          <a:stretch>
            <a:fillRect/>
          </a:stretch>
        </p:blipFill>
        <p:spPr>
          <a:xfrm>
            <a:off x="7221660" y="959005"/>
            <a:ext cx="4148259" cy="5627718"/>
          </a:xfrm>
          <a:prstGeom prst="rect">
            <a:avLst/>
          </a:prstGeom>
        </p:spPr>
      </p:pic>
    </p:spTree>
    <p:extLst>
      <p:ext uri="{BB962C8B-B14F-4D97-AF65-F5344CB8AC3E}">
        <p14:creationId xmlns:p14="http://schemas.microsoft.com/office/powerpoint/2010/main" val="370980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sp>
        <p:nvSpPr>
          <p:cNvPr id="24" name="矩形 23">
            <a:extLst>
              <a:ext uri="{FF2B5EF4-FFF2-40B4-BE49-F238E27FC236}">
                <a16:creationId xmlns:a16="http://schemas.microsoft.com/office/drawing/2014/main" id="{CEBBAE61-F36A-2046-B0AF-3EE34369670B}"/>
              </a:ext>
            </a:extLst>
          </p:cNvPr>
          <p:cNvSpPr/>
          <p:nvPr/>
        </p:nvSpPr>
        <p:spPr>
          <a:xfrm>
            <a:off x="822081" y="5606629"/>
            <a:ext cx="10575879" cy="78152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100000"/>
            </a:pP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Roles</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(Tasks):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Required</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Positions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Agents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(Executors):</a:t>
            </a:r>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 </a:t>
            </a: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Arial" panose="020B0604020202020204" pitchFamily="34" charset="0"/>
              </a:rPr>
              <a:t>Employees</a:t>
            </a:r>
          </a:p>
        </p:txBody>
      </p:sp>
      <p:grpSp>
        <p:nvGrpSpPr>
          <p:cNvPr id="6" name="组合 5">
            <a:extLst>
              <a:ext uri="{FF2B5EF4-FFF2-40B4-BE49-F238E27FC236}">
                <a16:creationId xmlns:a16="http://schemas.microsoft.com/office/drawing/2014/main" id="{BCEA0335-89A9-04C4-72E0-7622A590EAFE}"/>
              </a:ext>
            </a:extLst>
          </p:cNvPr>
          <p:cNvGrpSpPr/>
          <p:nvPr/>
        </p:nvGrpSpPr>
        <p:grpSpPr>
          <a:xfrm>
            <a:off x="5655666" y="2062973"/>
            <a:ext cx="6391910" cy="2465575"/>
            <a:chOff x="5336372" y="2263519"/>
            <a:chExt cx="6391910" cy="2465575"/>
          </a:xfrm>
        </p:grpSpPr>
        <p:sp>
          <p:nvSpPr>
            <p:cNvPr id="10" name="文本框 9">
              <a:extLst>
                <a:ext uri="{FF2B5EF4-FFF2-40B4-BE49-F238E27FC236}">
                  <a16:creationId xmlns:a16="http://schemas.microsoft.com/office/drawing/2014/main" id="{ACBB54C9-CCEA-0B9D-CD3A-9AF3A0349597}"/>
                </a:ext>
              </a:extLst>
            </p:cNvPr>
            <p:cNvSpPr txBox="1"/>
            <p:nvPr/>
          </p:nvSpPr>
          <p:spPr>
            <a:xfrm>
              <a:off x="6410455" y="4359762"/>
              <a:ext cx="3936462" cy="369332"/>
            </a:xfrm>
            <a:prstGeom prst="rect">
              <a:avLst/>
            </a:prstGeom>
            <a:noFill/>
          </p:spPr>
          <p:txBody>
            <a:bodyPr wrap="square" rtlCol="0">
              <a:spAutoFit/>
            </a:bodyPr>
            <a:lstStyle/>
            <a:p>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Development</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of</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a:t>
              </a:r>
              <a:r>
                <a:rPr lang="zh-CN" altLang="en-US"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GRACAR</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0" name="图形 2">
              <a:extLst>
                <a:ext uri="{FF2B5EF4-FFF2-40B4-BE49-F238E27FC236}">
                  <a16:creationId xmlns:a16="http://schemas.microsoft.com/office/drawing/2014/main" id="{1348322A-90A0-7939-4BEE-0546C56F02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1140" b="40461"/>
            <a:stretch/>
          </p:blipFill>
          <p:spPr bwMode="auto">
            <a:xfrm>
              <a:off x="5336372" y="2263519"/>
              <a:ext cx="6391910" cy="181483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288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7556605" cy="52197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Knowledge-GRACAR</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Model</a:t>
            </a:r>
          </a:p>
        </p:txBody>
      </p:sp>
      <p:grpSp>
        <p:nvGrpSpPr>
          <p:cNvPr id="9" name="组合 8">
            <a:extLst>
              <a:ext uri="{FF2B5EF4-FFF2-40B4-BE49-F238E27FC236}">
                <a16:creationId xmlns:a16="http://schemas.microsoft.com/office/drawing/2014/main" id="{58250A24-5951-7F6F-8726-9E0470BBBE55}"/>
              </a:ext>
            </a:extLst>
          </p:cNvPr>
          <p:cNvGrpSpPr/>
          <p:nvPr/>
        </p:nvGrpSpPr>
        <p:grpSpPr>
          <a:xfrm>
            <a:off x="822081" y="1169777"/>
            <a:ext cx="6032524" cy="5104740"/>
            <a:chOff x="1859972" y="1145429"/>
            <a:chExt cx="6032524" cy="5104740"/>
          </a:xfrm>
        </p:grpSpPr>
        <p:grpSp>
          <p:nvGrpSpPr>
            <p:cNvPr id="5" name="组合 4">
              <a:extLst>
                <a:ext uri="{FF2B5EF4-FFF2-40B4-BE49-F238E27FC236}">
                  <a16:creationId xmlns:a16="http://schemas.microsoft.com/office/drawing/2014/main" id="{FDAD8AD4-8CC1-B886-EFD9-3F1769524A01}"/>
                </a:ext>
              </a:extLst>
            </p:cNvPr>
            <p:cNvGrpSpPr/>
            <p:nvPr/>
          </p:nvGrpSpPr>
          <p:grpSpPr>
            <a:xfrm>
              <a:off x="1859972" y="1145429"/>
              <a:ext cx="6032524" cy="5104740"/>
              <a:chOff x="797933" y="1002167"/>
              <a:chExt cx="6032524" cy="5104740"/>
            </a:xfrm>
          </p:grpSpPr>
          <p:sp>
            <p:nvSpPr>
              <p:cNvPr id="18" name="矩形 17">
                <a:extLst>
                  <a:ext uri="{FF2B5EF4-FFF2-40B4-BE49-F238E27FC236}">
                    <a16:creationId xmlns:a16="http://schemas.microsoft.com/office/drawing/2014/main" id="{051AAF5C-BC72-C342-A836-7E64881640BC}"/>
                  </a:ext>
                </a:extLst>
              </p:cNvPr>
              <p:cNvSpPr/>
              <p:nvPr/>
            </p:nvSpPr>
            <p:spPr>
              <a:xfrm>
                <a:off x="1268959" y="2926018"/>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7" name="组合 6">
                <a:extLst>
                  <a:ext uri="{FF2B5EF4-FFF2-40B4-BE49-F238E27FC236}">
                    <a16:creationId xmlns:a16="http://schemas.microsoft.com/office/drawing/2014/main" id="{F1795470-C6BB-8541-912C-59A3DE369244}"/>
                  </a:ext>
                </a:extLst>
              </p:cNvPr>
              <p:cNvGrpSpPr/>
              <p:nvPr/>
            </p:nvGrpSpPr>
            <p:grpSpPr>
              <a:xfrm>
                <a:off x="797933" y="1002167"/>
                <a:ext cx="6032524" cy="5104740"/>
                <a:chOff x="-32254" y="1021501"/>
                <a:chExt cx="6032524" cy="5104740"/>
              </a:xfrm>
            </p:grpSpPr>
            <p:sp>
              <p:nvSpPr>
                <p:cNvPr id="11" name="Content Placeholder 2">
                  <a:extLst>
                    <a:ext uri="{FF2B5EF4-FFF2-40B4-BE49-F238E27FC236}">
                      <a16:creationId xmlns:a16="http://schemas.microsoft.com/office/drawing/2014/main" id="{34F566F5-40EC-5846-8CA4-117120E6865A}"/>
                    </a:ext>
                  </a:extLst>
                </p:cNvPr>
                <p:cNvSpPr txBox="1">
                  <a:spLocks/>
                </p:cNvSpPr>
                <p:nvPr/>
              </p:nvSpPr>
              <p:spPr>
                <a:xfrm>
                  <a:off x="-32254" y="1021501"/>
                  <a:ext cx="6032524" cy="510474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en-US"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sz="2200" b="1" dirty="0">
                      <a:solidFill>
                        <a:schemeClr val="accent1">
                          <a:lumMod val="75000"/>
                        </a:schemeClr>
                      </a:solidFill>
                      <a:latin typeface="Times New Roman" panose="02020603050405020304" pitchFamily="18" charset="0"/>
                      <a:cs typeface="Times New Roman" panose="02020603050405020304" pitchFamily="18" charset="0"/>
                    </a:rPr>
                    <a:t>&lt;</a:t>
                  </a:r>
                  <a:r>
                    <a:rPr lang="en-US" sz="2200" b="1" dirty="0">
                      <a:solidFill>
                        <a:schemeClr val="accent1">
                          <a:lumMod val="75000"/>
                        </a:schemeClr>
                      </a:solidFill>
                      <a:latin typeface="Monotype Corsiva" panose="03010101010201010101" pitchFamily="66" charset="0"/>
                      <a:cs typeface="Times New Roman" panose="02020603050405020304" pitchFamily="18" charset="0"/>
                    </a:rPr>
                    <a:t>C, O, A, M, R, E, G, s</a:t>
                  </a:r>
                  <a:r>
                    <a:rPr lang="en-US" sz="2200" b="1" baseline="-25000" dirty="0">
                      <a:solidFill>
                        <a:schemeClr val="accent1">
                          <a:lumMod val="75000"/>
                        </a:schemeClr>
                      </a:solidFill>
                      <a:latin typeface="Monotype Corsiva" panose="03010101010201010101" pitchFamily="66" charset="0"/>
                      <a:cs typeface="Times New Roman" panose="02020603050405020304" pitchFamily="18" charset="0"/>
                    </a:rPr>
                    <a:t>0</a:t>
                  </a:r>
                  <a:r>
                    <a:rPr lang="en-US" sz="2200" b="1" dirty="0">
                      <a:solidFill>
                        <a:schemeClr val="accent1">
                          <a:lumMod val="75000"/>
                        </a:schemeClr>
                      </a:solidFill>
                      <a:latin typeface="Monotype Corsiva" panose="03010101010201010101" pitchFamily="66" charset="0"/>
                      <a:cs typeface="Times New Roman" panose="02020603050405020304" pitchFamily="18" charset="0"/>
                    </a:rPr>
                    <a:t>, H</a:t>
                  </a:r>
                  <a:r>
                    <a:rPr lang="en-US" sz="2200" b="1" dirty="0">
                      <a:solidFill>
                        <a:schemeClr val="accent1">
                          <a:lumMod val="75000"/>
                        </a:schemeClr>
                      </a:solidFill>
                      <a:latin typeface="Times New Roman" panose="02020603050405020304" pitchFamily="18" charset="0"/>
                      <a:cs typeface="Times New Roman" panose="02020603050405020304" pitchFamily="18" charset="0"/>
                    </a:rPr>
                    <a:t>&gt;</a:t>
                  </a:r>
                </a:p>
                <a:p>
                  <a:pPr>
                    <a:lnSpc>
                      <a:spcPct val="150000"/>
                    </a:lnSpc>
                    <a:buFont typeface="Wingdings" panose="05000000000000000000" pitchFamily="2" charset="2"/>
                    <a:buChar char="p"/>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E</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nvironments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lasses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A</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gents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R</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oles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G</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roups</a:t>
                  </a:r>
                </a:p>
                <a:p>
                  <a:pPr lvl="1">
                    <a:lnSpc>
                      <a:spcPct val="150000"/>
                    </a:lnSpc>
                    <a:buFont typeface="Wingdings" panose="05000000000000000000" pitchFamily="2" charset="2"/>
                    <a:buChar char="n"/>
                  </a:pPr>
                  <a:r>
                    <a:rPr lang="en-CA" altLang="zh-CN" sz="22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 O</a:t>
                  </a:r>
                  <a:r>
                    <a:rPr lang="en-CA" altLang="zh-CN" sz="22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bjects</a:t>
                  </a:r>
                </a:p>
              </p:txBody>
            </p:sp>
            <p:grpSp>
              <p:nvGrpSpPr>
                <p:cNvPr id="4" name="组合 3">
                  <a:extLst>
                    <a:ext uri="{FF2B5EF4-FFF2-40B4-BE49-F238E27FC236}">
                      <a16:creationId xmlns:a16="http://schemas.microsoft.com/office/drawing/2014/main" id="{5BE50D65-490B-0C43-A167-B9B1D8F0010F}"/>
                    </a:ext>
                  </a:extLst>
                </p:cNvPr>
                <p:cNvGrpSpPr/>
                <p:nvPr/>
              </p:nvGrpSpPr>
              <p:grpSpPr>
                <a:xfrm>
                  <a:off x="2314404" y="2022750"/>
                  <a:ext cx="2861762" cy="2853506"/>
                  <a:chOff x="2314404" y="2022750"/>
                  <a:chExt cx="2861762" cy="2853506"/>
                </a:xfrm>
              </p:grpSpPr>
              <p:cxnSp>
                <p:nvCxnSpPr>
                  <p:cNvPr id="13" name="Straight Arrow Connector 9">
                    <a:extLst>
                      <a:ext uri="{FF2B5EF4-FFF2-40B4-BE49-F238E27FC236}">
                        <a16:creationId xmlns:a16="http://schemas.microsoft.com/office/drawing/2014/main" id="{F8E56085-8818-2049-8575-733B683CF8A2}"/>
                      </a:ext>
                    </a:extLst>
                  </p:cNvPr>
                  <p:cNvCxnSpPr/>
                  <p:nvPr/>
                </p:nvCxnSpPr>
                <p:spPr bwMode="auto">
                  <a:xfrm>
                    <a:off x="2384538" y="2167427"/>
                    <a:ext cx="0" cy="270882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 name="TextBox 5">
                    <a:extLst>
                      <a:ext uri="{FF2B5EF4-FFF2-40B4-BE49-F238E27FC236}">
                        <a16:creationId xmlns:a16="http://schemas.microsoft.com/office/drawing/2014/main" id="{392ED3A7-552B-4049-A44D-38D11EE6FC72}"/>
                      </a:ext>
                    </a:extLst>
                  </p:cNvPr>
                  <p:cNvSpPr txBox="1"/>
                  <p:nvPr/>
                </p:nvSpPr>
                <p:spPr>
                  <a:xfrm>
                    <a:off x="2807966" y="2022750"/>
                    <a:ext cx="1865077" cy="430887"/>
                  </a:xfrm>
                  <a:prstGeom prst="rect">
                    <a:avLst/>
                  </a:prstGeom>
                  <a:noFill/>
                </p:spPr>
                <p:txBody>
                  <a:bodyPr wrap="squar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Object-based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6">
                    <a:extLst>
                      <a:ext uri="{FF2B5EF4-FFF2-40B4-BE49-F238E27FC236}">
                        <a16:creationId xmlns:a16="http://schemas.microsoft.com/office/drawing/2014/main" id="{DBB293A9-58D9-A848-AD56-95584B07BC73}"/>
                      </a:ext>
                    </a:extLst>
                  </p:cNvPr>
                  <p:cNvSpPr txBox="1"/>
                  <p:nvPr/>
                </p:nvSpPr>
                <p:spPr>
                  <a:xfrm>
                    <a:off x="2892375" y="3318652"/>
                    <a:ext cx="1689886" cy="430887"/>
                  </a:xfrm>
                  <a:prstGeom prst="rect">
                    <a:avLst/>
                  </a:prstGeom>
                  <a:noFill/>
                </p:spPr>
                <p:txBody>
                  <a:bodyPr wrap="none" rtlCol="0">
                    <a:spAutoFit/>
                  </a:bodyPr>
                  <a:lstStyle/>
                  <a:p>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Agent-based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TextBox 7">
                    <a:extLst>
                      <a:ext uri="{FF2B5EF4-FFF2-40B4-BE49-F238E27FC236}">
                        <a16:creationId xmlns:a16="http://schemas.microsoft.com/office/drawing/2014/main" id="{F764A9E2-E94A-EB4F-9765-303CE21B35C1}"/>
                      </a:ext>
                    </a:extLst>
                  </p:cNvPr>
                  <p:cNvSpPr txBox="1"/>
                  <p:nvPr/>
                </p:nvSpPr>
                <p:spPr>
                  <a:xfrm>
                    <a:off x="2314404" y="4441263"/>
                    <a:ext cx="2861762" cy="430887"/>
                  </a:xfrm>
                  <a:prstGeom prst="rect">
                    <a:avLst/>
                  </a:prstGeom>
                  <a:noFill/>
                </p:spPr>
                <p:txBody>
                  <a:bodyPr wrap="square" rtlCol="0">
                    <a:spAutoFit/>
                  </a:bodyPr>
                  <a:lstStyle/>
                  <a:p>
                    <a:pPr algn="ct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Role-based</a:t>
                    </a:r>
                    <a:endParaRPr 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9" name="矩形 18">
              <a:extLst>
                <a:ext uri="{FF2B5EF4-FFF2-40B4-BE49-F238E27FC236}">
                  <a16:creationId xmlns:a16="http://schemas.microsoft.com/office/drawing/2014/main" id="{B9DEC5D8-A416-9E40-9D6A-D93F8DA14609}"/>
                </a:ext>
              </a:extLst>
            </p:cNvPr>
            <p:cNvSpPr/>
            <p:nvPr/>
          </p:nvSpPr>
          <p:spPr>
            <a:xfrm>
              <a:off x="2330998" y="3628579"/>
              <a:ext cx="1182029" cy="35684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3" name="图片 2">
            <a:extLst>
              <a:ext uri="{FF2B5EF4-FFF2-40B4-BE49-F238E27FC236}">
                <a16:creationId xmlns:a16="http://schemas.microsoft.com/office/drawing/2014/main" id="{B569A839-A6B8-3138-86CD-8F32E65EC64E}"/>
              </a:ext>
            </a:extLst>
          </p:cNvPr>
          <p:cNvPicPr>
            <a:picLocks noChangeAspect="1"/>
          </p:cNvPicPr>
          <p:nvPr/>
        </p:nvPicPr>
        <p:blipFill rotWithShape="1">
          <a:blip r:embed="rId3"/>
          <a:srcRect t="626"/>
          <a:stretch/>
        </p:blipFill>
        <p:spPr>
          <a:xfrm>
            <a:off x="6486991" y="1169777"/>
            <a:ext cx="4547441" cy="4850355"/>
          </a:xfrm>
          <a:prstGeom prst="rect">
            <a:avLst/>
          </a:prstGeom>
        </p:spPr>
      </p:pic>
      <p:grpSp>
        <p:nvGrpSpPr>
          <p:cNvPr id="24" name="组合 23">
            <a:extLst>
              <a:ext uri="{FF2B5EF4-FFF2-40B4-BE49-F238E27FC236}">
                <a16:creationId xmlns:a16="http://schemas.microsoft.com/office/drawing/2014/main" id="{98BCD113-2FFE-3009-6396-4686E5E68D4A}"/>
              </a:ext>
            </a:extLst>
          </p:cNvPr>
          <p:cNvGrpSpPr/>
          <p:nvPr/>
        </p:nvGrpSpPr>
        <p:grpSpPr>
          <a:xfrm>
            <a:off x="6324371" y="1636611"/>
            <a:ext cx="5092700" cy="3195930"/>
            <a:chOff x="6195311" y="1404085"/>
            <a:chExt cx="5092700" cy="3195930"/>
          </a:xfrm>
        </p:grpSpPr>
        <p:pic>
          <p:nvPicPr>
            <p:cNvPr id="12" name="图片 11">
              <a:extLst>
                <a:ext uri="{FF2B5EF4-FFF2-40B4-BE49-F238E27FC236}">
                  <a16:creationId xmlns:a16="http://schemas.microsoft.com/office/drawing/2014/main" id="{21647A51-9301-9104-0823-2AC7BCDDBEF9}"/>
                </a:ext>
              </a:extLst>
            </p:cNvPr>
            <p:cNvPicPr>
              <a:picLocks noChangeAspect="1"/>
            </p:cNvPicPr>
            <p:nvPr/>
          </p:nvPicPr>
          <p:blipFill>
            <a:blip r:embed="rId4"/>
            <a:stretch>
              <a:fillRect/>
            </a:stretch>
          </p:blipFill>
          <p:spPr>
            <a:xfrm>
              <a:off x="6233411" y="1404085"/>
              <a:ext cx="5054600" cy="2819400"/>
            </a:xfrm>
            <a:prstGeom prst="rect">
              <a:avLst/>
            </a:prstGeom>
          </p:spPr>
        </p:pic>
        <p:pic>
          <p:nvPicPr>
            <p:cNvPr id="17" name="图片 16">
              <a:extLst>
                <a:ext uri="{FF2B5EF4-FFF2-40B4-BE49-F238E27FC236}">
                  <a16:creationId xmlns:a16="http://schemas.microsoft.com/office/drawing/2014/main" id="{84D806DA-7173-BF73-26A2-CB1DEDF8440F}"/>
                </a:ext>
              </a:extLst>
            </p:cNvPr>
            <p:cNvPicPr>
              <a:picLocks noChangeAspect="1"/>
            </p:cNvPicPr>
            <p:nvPr/>
          </p:nvPicPr>
          <p:blipFill>
            <a:blip r:embed="rId5"/>
            <a:stretch>
              <a:fillRect/>
            </a:stretch>
          </p:blipFill>
          <p:spPr>
            <a:xfrm>
              <a:off x="6195311" y="3241115"/>
              <a:ext cx="5092700" cy="1358900"/>
            </a:xfrm>
            <a:prstGeom prst="rect">
              <a:avLst/>
            </a:prstGeom>
          </p:spPr>
        </p:pic>
      </p:grpSp>
      <p:pic>
        <p:nvPicPr>
          <p:cNvPr id="25" name="图片 24">
            <a:extLst>
              <a:ext uri="{FF2B5EF4-FFF2-40B4-BE49-F238E27FC236}">
                <a16:creationId xmlns:a16="http://schemas.microsoft.com/office/drawing/2014/main" id="{9F098A79-B61D-F59C-E433-61B6DE045DA7}"/>
              </a:ext>
            </a:extLst>
          </p:cNvPr>
          <p:cNvPicPr>
            <a:picLocks noChangeAspect="1"/>
          </p:cNvPicPr>
          <p:nvPr/>
        </p:nvPicPr>
        <p:blipFill>
          <a:blip r:embed="rId6"/>
          <a:stretch>
            <a:fillRect/>
          </a:stretch>
        </p:blipFill>
        <p:spPr>
          <a:xfrm>
            <a:off x="6349771" y="1709004"/>
            <a:ext cx="5067300" cy="3771900"/>
          </a:xfrm>
          <a:prstGeom prst="rect">
            <a:avLst/>
          </a:prstGeom>
        </p:spPr>
      </p:pic>
      <p:pic>
        <p:nvPicPr>
          <p:cNvPr id="26" name="图片 25">
            <a:extLst>
              <a:ext uri="{FF2B5EF4-FFF2-40B4-BE49-F238E27FC236}">
                <a16:creationId xmlns:a16="http://schemas.microsoft.com/office/drawing/2014/main" id="{374D5D69-B72E-3C1B-5DE2-1BBC416F805D}"/>
              </a:ext>
            </a:extLst>
          </p:cNvPr>
          <p:cNvPicPr>
            <a:picLocks noChangeAspect="1"/>
          </p:cNvPicPr>
          <p:nvPr/>
        </p:nvPicPr>
        <p:blipFill>
          <a:blip r:embed="rId7"/>
          <a:stretch>
            <a:fillRect/>
          </a:stretch>
        </p:blipFill>
        <p:spPr>
          <a:xfrm>
            <a:off x="5777375" y="1064523"/>
            <a:ext cx="5540236" cy="5389040"/>
          </a:xfrm>
          <a:prstGeom prst="rect">
            <a:avLst/>
          </a:prstGeom>
        </p:spPr>
      </p:pic>
    </p:spTree>
    <p:extLst>
      <p:ext uri="{BB962C8B-B14F-4D97-AF65-F5344CB8AC3E}">
        <p14:creationId xmlns:p14="http://schemas.microsoft.com/office/powerpoint/2010/main" val="19201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8268126"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Preliminary Knowledge-Python</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Code</a:t>
            </a:r>
            <a:r>
              <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Presentation</a:t>
            </a:r>
          </a:p>
        </p:txBody>
      </p:sp>
      <p:sp>
        <p:nvSpPr>
          <p:cNvPr id="8" name="Rectangle 2">
            <a:extLst>
              <a:ext uri="{FF2B5EF4-FFF2-40B4-BE49-F238E27FC236}">
                <a16:creationId xmlns:a16="http://schemas.microsoft.com/office/drawing/2014/main" id="{AE839C7A-86DA-234F-8462-679E1C984C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pic>
        <p:nvPicPr>
          <p:cNvPr id="5" name="图片 4">
            <a:extLst>
              <a:ext uri="{FF2B5EF4-FFF2-40B4-BE49-F238E27FC236}">
                <a16:creationId xmlns:a16="http://schemas.microsoft.com/office/drawing/2014/main" id="{867768CE-9A7B-CEAD-10A1-937D35BF9AA8}"/>
              </a:ext>
            </a:extLst>
          </p:cNvPr>
          <p:cNvPicPr>
            <a:picLocks noChangeAspect="1"/>
          </p:cNvPicPr>
          <p:nvPr/>
        </p:nvPicPr>
        <p:blipFill>
          <a:blip r:embed="rId3"/>
          <a:stretch>
            <a:fillRect/>
          </a:stretch>
        </p:blipFill>
        <p:spPr>
          <a:xfrm>
            <a:off x="744034" y="1117316"/>
            <a:ext cx="5204836" cy="5062793"/>
          </a:xfrm>
          <a:prstGeom prst="rect">
            <a:avLst/>
          </a:prstGeom>
        </p:spPr>
      </p:pic>
      <p:pic>
        <p:nvPicPr>
          <p:cNvPr id="6" name="图片 5">
            <a:extLst>
              <a:ext uri="{FF2B5EF4-FFF2-40B4-BE49-F238E27FC236}">
                <a16:creationId xmlns:a16="http://schemas.microsoft.com/office/drawing/2014/main" id="{DE91469B-1342-46BC-831D-269D1E8F568E}"/>
              </a:ext>
            </a:extLst>
          </p:cNvPr>
          <p:cNvPicPr>
            <a:picLocks noChangeAspect="1"/>
          </p:cNvPicPr>
          <p:nvPr/>
        </p:nvPicPr>
        <p:blipFill>
          <a:blip r:embed="rId4"/>
          <a:stretch>
            <a:fillRect/>
          </a:stretch>
        </p:blipFill>
        <p:spPr>
          <a:xfrm>
            <a:off x="5948871" y="942387"/>
            <a:ext cx="5359832" cy="5644336"/>
          </a:xfrm>
          <a:prstGeom prst="rect">
            <a:avLst/>
          </a:prstGeom>
        </p:spPr>
      </p:pic>
    </p:spTree>
    <p:extLst>
      <p:ext uri="{BB962C8B-B14F-4D97-AF65-F5344CB8AC3E}">
        <p14:creationId xmlns:p14="http://schemas.microsoft.com/office/powerpoint/2010/main" val="30760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2" y="271277"/>
            <a:ext cx="315862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Content</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1"/>
          <p:cNvSpPr txBox="1"/>
          <p:nvPr/>
        </p:nvSpPr>
        <p:spPr>
          <a:xfrm>
            <a:off x="3856315" y="2102521"/>
            <a:ext cx="4479370" cy="36017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Preliminary</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Knowledge</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Objectives</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Assignment</a:t>
            </a:r>
          </a:p>
          <a:p>
            <a:pPr marL="457200" indent="-457200" algn="l">
              <a:lnSpc>
                <a:spcPct val="145000"/>
              </a:lnSpc>
              <a:buFont typeface="Wingdings" panose="05000000000000000000" pitchFamily="2" charset="2"/>
              <a:buChar char="p"/>
              <a:tabLst>
                <a:tab pos="4036695" algn="l"/>
              </a:tabLst>
            </a:pP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Turn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in</a:t>
            </a:r>
            <a:r>
              <a:rPr lang="zh-CN" altLang="en-US"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Requirement</a:t>
            </a:r>
          </a:p>
        </p:txBody>
      </p:sp>
      <p:pic>
        <p:nvPicPr>
          <p:cNvPr id="5" name="图片 4">
            <a:extLst>
              <a:ext uri="{FF2B5EF4-FFF2-40B4-BE49-F238E27FC236}">
                <a16:creationId xmlns:a16="http://schemas.microsoft.com/office/drawing/2014/main" id="{8F7631F6-F857-4748-9BDF-146B16F0770D}"/>
              </a:ext>
            </a:extLst>
          </p:cNvPr>
          <p:cNvPicPr>
            <a:picLocks noChangeAspect="1"/>
          </p:cNvPicPr>
          <p:nvPr/>
        </p:nvPicPr>
        <p:blipFill>
          <a:blip r:embed="rId3"/>
          <a:stretch>
            <a:fillRect/>
          </a:stretch>
        </p:blipFill>
        <p:spPr>
          <a:xfrm>
            <a:off x="8517958" y="4687375"/>
            <a:ext cx="3254004" cy="2033752"/>
          </a:xfrm>
          <a:prstGeom prst="rect">
            <a:avLst/>
          </a:prstGeom>
        </p:spPr>
      </p:pic>
    </p:spTree>
    <p:extLst>
      <p:ext uri="{BB962C8B-B14F-4D97-AF65-F5344CB8AC3E}">
        <p14:creationId xmlns:p14="http://schemas.microsoft.com/office/powerpoint/2010/main" val="3189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2081" y="271277"/>
            <a:ext cx="9278935" cy="523220"/>
          </a:xfrm>
          <a:prstGeom prst="rect">
            <a:avLst/>
          </a:prstGeom>
          <a:noFill/>
        </p:spPr>
        <p:txBody>
          <a:bodyPr wrap="square" rtlCol="0">
            <a:spAutoFit/>
          </a:bodyPr>
          <a:lstStyle/>
          <a:p>
            <a:r>
              <a:rPr lang="en-US" altLang="zh-CN"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Objectives</a:t>
            </a:r>
            <a:endParaRPr lang="zh-CN" altLang="en-US" sz="28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Content Placeholder 2"/>
          <p:cNvSpPr txBox="1"/>
          <p:nvPr/>
        </p:nvSpPr>
        <p:spPr>
          <a:xfrm>
            <a:off x="822081" y="1386957"/>
            <a:ext cx="5727000" cy="4234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The objectives of this course are two-fold:</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1. To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understand the process of RBC</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 and learn about how to formalize problems with the GRACAR </a:t>
            </a:r>
            <a:r>
              <a:rPr lang="en-US" altLang="zh-CN" sz="2200" b="1" dirty="0" err="1">
                <a:solidFill>
                  <a:srgbClr val="2F5597"/>
                </a:solidFill>
                <a:latin typeface="Times New Roman" panose="02020603050405020304" pitchFamily="18" charset="0"/>
                <a:ea typeface="黑体" panose="02010609060101010101" pitchFamily="49" charset="-122"/>
                <a:cs typeface="Times New Roman" panose="02020603050405020304" pitchFamily="18" charset="0"/>
              </a:rPr>
              <a:t>submodel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a:p>
            <a:pPr marL="457200" indent="-457200" algn="just">
              <a:lnSpc>
                <a:spcPct val="145000"/>
              </a:lnSpc>
              <a:buFont typeface="Wingdings" panose="05000000000000000000" pitchFamily="2" charset="2"/>
              <a:buChar char="p"/>
            </a:pP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2. To practice using </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Python to program the GRACAR model</a:t>
            </a:r>
            <a:r>
              <a:rPr lang="en-US" altLang="zh-CN" sz="2200" b="1" dirty="0">
                <a:solidFill>
                  <a:srgbClr val="2F5597"/>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Rectangle 2">
            <a:extLst>
              <a:ext uri="{FF2B5EF4-FFF2-40B4-BE49-F238E27FC236}">
                <a16:creationId xmlns:a16="http://schemas.microsoft.com/office/drawing/2014/main" id="{B0A2A501-A5DE-F2BD-CD80-4E90A964523C}"/>
              </a:ext>
            </a:extLst>
          </p:cNvPr>
          <p:cNvSpPr>
            <a:spLocks noChangeArrowheads="1"/>
          </p:cNvSpPr>
          <p:nvPr/>
        </p:nvSpPr>
        <p:spPr bwMode="auto">
          <a:xfrm>
            <a:off x="6944497" y="176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a:extLst>
              <a:ext uri="{FF2B5EF4-FFF2-40B4-BE49-F238E27FC236}">
                <a16:creationId xmlns:a16="http://schemas.microsoft.com/office/drawing/2014/main" id="{A809E2BB-A6BD-D743-0A40-2414B73E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97" y="1073284"/>
            <a:ext cx="3811587" cy="454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039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7117</TotalTime>
  <Words>1620</Words>
  <Application>Microsoft Macintosh PowerPoint</Application>
  <PresentationFormat>宽屏</PresentationFormat>
  <Paragraphs>105</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Söhne</vt:lpstr>
      <vt:lpstr>Times</vt:lpstr>
      <vt:lpstr>Arial</vt:lpstr>
      <vt:lpstr>Calibri</vt:lpstr>
      <vt:lpstr>Monotype Corsiva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panxiaomeng</dc:creator>
  <cp:lastModifiedBy>2109853gmi30001@student.must.edu.mo</cp:lastModifiedBy>
  <cp:revision>1310</cp:revision>
  <dcterms:created xsi:type="dcterms:W3CDTF">2017-10-20T06:33:00Z</dcterms:created>
  <dcterms:modified xsi:type="dcterms:W3CDTF">2023-07-12T09:54:56Z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926347C51394418297BA99A8B08195D6</vt:lpwstr>
  </property>
  <property fmtid="{D5CDD505-2E9C-101B-9397-08002B2CF9AE}" pid="3" name="KSOProductBuildVer">
    <vt:lpwstr>2052-11.1.0.10495</vt:lpwstr>
  </property>
</Properties>
</file>